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89A4D-AD6E-924D-8F6C-0276BDBF6A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47806"/>
            <a:ext cx="8915399" cy="4529576"/>
          </a:xfrm>
        </p:spPr>
        <p:txBody>
          <a:bodyPr>
            <a:normAutofit fontScale="90000"/>
          </a:bodyPr>
          <a:lstStyle/>
          <a:p>
            <a:r>
              <a:rPr lang="en-IN" b="1" i="1" u="sng" dirty="0">
                <a:solidFill>
                  <a:schemeClr val="accent1">
                    <a:lumMod val="50000"/>
                  </a:schemeClr>
                </a:solidFill>
              </a:rPr>
              <a:t>NAME – ANANYA GUPTA</a:t>
            </a:r>
            <a:br>
              <a:rPr lang="en-IN" b="1" i="1" u="sng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IN" b="1" i="1" u="sng" dirty="0">
                <a:solidFill>
                  <a:schemeClr val="accent1">
                    <a:lumMod val="50000"/>
                  </a:schemeClr>
                </a:solidFill>
              </a:rPr>
              <a:t>CLASS – 9</a:t>
            </a:r>
            <a:r>
              <a:rPr lang="en-IN" b="1" i="1" u="sng" baseline="30000" dirty="0">
                <a:solidFill>
                  <a:schemeClr val="accent1">
                    <a:lumMod val="50000"/>
                  </a:schemeClr>
                </a:solidFill>
              </a:rPr>
              <a:t>TH</a:t>
            </a:r>
            <a:r>
              <a:rPr lang="en-IN" b="1" i="1" u="sng" dirty="0">
                <a:solidFill>
                  <a:schemeClr val="accent1">
                    <a:lumMod val="50000"/>
                  </a:schemeClr>
                </a:solidFill>
              </a:rPr>
              <a:t>(B)</a:t>
            </a:r>
            <a:br>
              <a:rPr lang="en-IN" b="1" i="1" u="sng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IN" b="1" i="1" u="sng" dirty="0">
                <a:solidFill>
                  <a:schemeClr val="accent1">
                    <a:lumMod val="50000"/>
                  </a:schemeClr>
                </a:solidFill>
              </a:rPr>
              <a:t>ROLL NO. – 3</a:t>
            </a:r>
            <a:br>
              <a:rPr lang="en-IN" b="1" i="1" u="sng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IN" b="1" i="1" u="sng" dirty="0">
                <a:solidFill>
                  <a:schemeClr val="accent1">
                    <a:lumMod val="50000"/>
                  </a:schemeClr>
                </a:solidFill>
              </a:rPr>
              <a:t>SUBJECT – S.ST</a:t>
            </a:r>
            <a:br>
              <a:rPr lang="en-IN" b="1" i="1" u="sng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IN" b="1" i="1" u="sng" dirty="0">
                <a:solidFill>
                  <a:schemeClr val="accent1">
                    <a:lumMod val="50000"/>
                  </a:schemeClr>
                </a:solidFill>
              </a:rPr>
              <a:t>SCHOOL - DELHI PUBLIC             SCHOOL KATRA</a:t>
            </a:r>
            <a:endParaRPr lang="en-US" b="1" i="1" u="sng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7112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D28E4-22D9-C449-B803-7185EC6CA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374" y="0"/>
            <a:ext cx="10732972" cy="1542666"/>
          </a:xfrm>
        </p:spPr>
        <p:txBody>
          <a:bodyPr/>
          <a:lstStyle/>
          <a:p>
            <a:r>
              <a:rPr lang="en-IN" b="1" u="sng" dirty="0">
                <a:solidFill>
                  <a:srgbClr val="0070C0"/>
                </a:solidFill>
              </a:rPr>
              <a:t>THE  DECLINE  OF  THE CIVILISATION </a:t>
            </a:r>
            <a:endParaRPr lang="en-US" b="1" u="sng" dirty="0">
              <a:solidFill>
                <a:srgbClr val="0070C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43B3C-DA6D-FF47-90EA-2DE369652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9212" y="771333"/>
            <a:ext cx="3992732" cy="576262"/>
          </a:xfrm>
        </p:spPr>
        <p:txBody>
          <a:bodyPr/>
          <a:lstStyle/>
          <a:p>
            <a:r>
              <a:rPr lang="en-IN" b="1" u="sng" dirty="0"/>
              <a:t>HARAPPAN CIVILISATION </a:t>
            </a:r>
            <a:endParaRPr lang="en-US" b="1" u="sn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50100E-B00D-3341-8D6C-B6C5808CB4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36793" y="647951"/>
            <a:ext cx="4855207" cy="699643"/>
          </a:xfrm>
        </p:spPr>
        <p:txBody>
          <a:bodyPr/>
          <a:lstStyle/>
          <a:p>
            <a:r>
              <a:rPr lang="en-IN" b="1" u="sng" dirty="0"/>
              <a:t>MESOPOTAMIAN CIVILISATION </a:t>
            </a:r>
            <a:endParaRPr lang="en-US" b="1" u="sn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2BC830-A40B-3A48-BFF3-F21197224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595059" y="1751970"/>
            <a:ext cx="4338674" cy="3354060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The reasons for the decline of Mesopotamian civilisation are:-</a:t>
            </a:r>
          </a:p>
          <a:p>
            <a:r>
              <a:rPr lang="en-IN" dirty="0"/>
              <a:t>The rivers were higher than the surrounding plains because of built – up silt in river beds .</a:t>
            </a:r>
          </a:p>
          <a:p>
            <a:r>
              <a:rPr lang="en-IN" dirty="0"/>
              <a:t>Water for irrigation flowed into the fields by gravity.</a:t>
            </a:r>
          </a:p>
          <a:p>
            <a:r>
              <a:rPr lang="en-IN" dirty="0"/>
              <a:t>Historians also opine that the wars were an important cause for the decline.</a:t>
            </a:r>
          </a:p>
          <a:p>
            <a:r>
              <a:rPr lang="en-IN" dirty="0"/>
              <a:t>Invasion of </a:t>
            </a:r>
            <a:r>
              <a:rPr lang="en-IN" dirty="0" err="1"/>
              <a:t>hittites</a:t>
            </a:r>
            <a:r>
              <a:rPr lang="en-IN" dirty="0"/>
              <a:t> which marked the end of old Babylonian empire in Mesopotamia during 1900 BC to 1600BC .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BC1CA96-90E9-7444-8015-40B4538C9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89212" y="1751970"/>
            <a:ext cx="4342893" cy="3354060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The reasons for the decline of Harappan civilisation are:–</a:t>
            </a:r>
          </a:p>
          <a:p>
            <a:r>
              <a:rPr lang="en-IN" dirty="0" err="1"/>
              <a:t>Mohenjo-daro</a:t>
            </a:r>
            <a:r>
              <a:rPr lang="en-IN" dirty="0"/>
              <a:t> excavations reveal that the city was destroyed over and over again and was rebuilt at the same site nine times. This had a weakening effect on the civilisation.</a:t>
            </a:r>
          </a:p>
          <a:p>
            <a:r>
              <a:rPr lang="en-IN" dirty="0"/>
              <a:t>Floods , natural calamities , or epidemics could have contributed to the decline.</a:t>
            </a:r>
          </a:p>
          <a:p>
            <a:r>
              <a:rPr lang="en-IN" dirty="0"/>
              <a:t>Changes in the course of the river Indus, which left the land dry and infertile played a role in the decline of the civilisation.</a:t>
            </a:r>
          </a:p>
          <a:p>
            <a:r>
              <a:rPr lang="en-IN" dirty="0"/>
              <a:t>Foreign invasions took its roll in weakening the civilisation.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627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B2C28E70-8E0D-D24B-9FB3-5F5C5B269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549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55D34-49A0-694B-9817-683BAE574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7094" y="846385"/>
            <a:ext cx="8911687" cy="1414835"/>
          </a:xfrm>
        </p:spPr>
        <p:txBody>
          <a:bodyPr/>
          <a:lstStyle/>
          <a:p>
            <a:r>
              <a:rPr lang="en-IN" b="1" u="sng" dirty="0">
                <a:solidFill>
                  <a:srgbClr val="002060"/>
                </a:solidFill>
              </a:rPr>
              <a:t>COMPARATIVE  STUDY  OF  HARAPPAN AND  MESOPOTAMIAN  CIVILISATION </a:t>
            </a:r>
            <a:endParaRPr lang="en-US" b="1" u="sng" dirty="0">
              <a:solidFill>
                <a:srgbClr val="002060"/>
              </a:solidFill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2FA5FB08-EC99-0D44-9A83-C68C83501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582" y="2883445"/>
            <a:ext cx="4760013" cy="3028669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8692E447-2A14-7B40-BA3A-21DE6AEEF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2937" y="2944639"/>
            <a:ext cx="4760013" cy="302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843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5513D-B95E-2C49-8238-278B72323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2869" y="-881614"/>
            <a:ext cx="8915399" cy="3117040"/>
          </a:xfrm>
        </p:spPr>
        <p:txBody>
          <a:bodyPr/>
          <a:lstStyle/>
          <a:p>
            <a:r>
              <a:rPr lang="en-IN" b="1" u="sng" dirty="0"/>
              <a:t>CIVILISATION</a:t>
            </a:r>
            <a:endParaRPr lang="en-US" b="1" u="sn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B0FDA-5A67-3246-8263-F265680F7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10431" y="1505534"/>
            <a:ext cx="8915399" cy="3846931"/>
          </a:xfrm>
        </p:spPr>
        <p:txBody>
          <a:bodyPr>
            <a:normAutofit lnSpcReduction="10000"/>
          </a:bodyPr>
          <a:lstStyle/>
          <a:p>
            <a:r>
              <a:rPr lang="en-IN" sz="3100" dirty="0"/>
              <a:t>Civilisation comes from the Latin word ‘</a:t>
            </a:r>
            <a:r>
              <a:rPr lang="en-IN" sz="3100" dirty="0" err="1"/>
              <a:t>civis</a:t>
            </a:r>
            <a:r>
              <a:rPr lang="en-IN" sz="3100" dirty="0"/>
              <a:t>’ meaning – someone who lives in a town . </a:t>
            </a:r>
          </a:p>
          <a:p>
            <a:r>
              <a:rPr lang="en-IN" sz="3100" dirty="0"/>
              <a:t>A civilisation is a human society that exists in a particular time and place , with a complex organisation which includes political , economic and social and cultural elements and their organisation make each civilisation unique . </a:t>
            </a:r>
          </a:p>
          <a:p>
            <a:endParaRPr lang="en-US" sz="3100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62D721C-86A5-1B4B-89D4-3E2296817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785" y="4622574"/>
            <a:ext cx="4617784" cy="215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517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5E6E6-65B2-8149-9C41-1EF14EF23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8968" y="-920186"/>
            <a:ext cx="8915399" cy="3117040"/>
          </a:xfrm>
        </p:spPr>
        <p:txBody>
          <a:bodyPr/>
          <a:lstStyle/>
          <a:p>
            <a:r>
              <a:rPr lang="en-IN" b="1" u="sng" dirty="0">
                <a:solidFill>
                  <a:srgbClr val="FF0000"/>
                </a:solidFill>
              </a:rPr>
              <a:t>    INTRODUCTION  OF     HARAPPAN  CIVILISATION </a:t>
            </a:r>
            <a:endParaRPr lang="en-US" b="1" u="sng" dirty="0">
              <a:solidFill>
                <a:srgbClr val="FF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5901F8-397E-EF4B-BFC3-1C35493AD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9211" y="873511"/>
            <a:ext cx="8915399" cy="4367561"/>
          </a:xfrm>
        </p:spPr>
        <p:txBody>
          <a:bodyPr>
            <a:norm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2500" dirty="0">
                <a:solidFill>
                  <a:schemeClr val="tx1"/>
                </a:solidFill>
              </a:rPr>
              <a:t>Harappan civilisation is one of the most ancient civilisation of the world 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2500" dirty="0">
                <a:solidFill>
                  <a:schemeClr val="tx1"/>
                </a:solidFill>
              </a:rPr>
              <a:t>Harappan civilisation is also known as Indus Valley civilisation 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2500" dirty="0">
                <a:solidFill>
                  <a:schemeClr val="tx1"/>
                </a:solidFill>
              </a:rPr>
              <a:t>This civilisation is flourished around 4000– 1000 BC .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2500" dirty="0">
                <a:solidFill>
                  <a:schemeClr val="tx1"/>
                </a:solidFill>
              </a:rPr>
              <a:t>Harappan and </a:t>
            </a:r>
            <a:r>
              <a:rPr lang="en-IN" sz="2500" dirty="0" err="1">
                <a:solidFill>
                  <a:schemeClr val="tx1"/>
                </a:solidFill>
              </a:rPr>
              <a:t>Mohenjo-daro</a:t>
            </a:r>
            <a:r>
              <a:rPr lang="en-IN" sz="2500" dirty="0">
                <a:solidFill>
                  <a:schemeClr val="tx1"/>
                </a:solidFill>
              </a:rPr>
              <a:t> were important </a:t>
            </a:r>
            <a:r>
              <a:rPr lang="en-IN" sz="2500" dirty="0" err="1">
                <a:solidFill>
                  <a:schemeClr val="tx1"/>
                </a:solidFill>
              </a:rPr>
              <a:t>centers</a:t>
            </a:r>
            <a:r>
              <a:rPr lang="en-IN" sz="2500" dirty="0">
                <a:solidFill>
                  <a:schemeClr val="tx1"/>
                </a:solidFill>
              </a:rPr>
              <a:t> of harappan civilisation .</a:t>
            </a:r>
            <a:endParaRPr lang="en-US" sz="2500" dirty="0">
              <a:solidFill>
                <a:schemeClr val="tx1"/>
              </a:solidFill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C485AB2-0E6E-764B-82F0-E18429058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911" y="4305610"/>
            <a:ext cx="4220814" cy="223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312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A0FD3-63DC-0148-B045-CA39A71FE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5876" y="101951"/>
            <a:ext cx="11451124" cy="1186822"/>
          </a:xfrm>
        </p:spPr>
        <p:txBody>
          <a:bodyPr>
            <a:normAutofit fontScale="90000"/>
          </a:bodyPr>
          <a:lstStyle/>
          <a:p>
            <a:r>
              <a:rPr lang="en-IN" b="1" u="sng" dirty="0">
                <a:solidFill>
                  <a:schemeClr val="accent6"/>
                </a:solidFill>
              </a:rPr>
              <a:t>             INTRODUCTION  OF MESOPOTAMIAN  CIVILISATION </a:t>
            </a:r>
            <a:endParaRPr lang="en-US" b="1" u="sng" dirty="0">
              <a:solidFill>
                <a:schemeClr val="accent6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2BF60-4691-1243-9364-810C26CC1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416042"/>
            <a:ext cx="8915400" cy="27346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100" dirty="0"/>
              <a:t>Mesopotamian is the Greek word for the land between the rivers . It was the valleys  of Tigris and the Euphrates that the first civilisation begin . The first to develop an urban civilisation in Mesopotamian were the </a:t>
            </a:r>
            <a:r>
              <a:rPr lang="en-IN" sz="2100" dirty="0" err="1"/>
              <a:t>sumerians</a:t>
            </a:r>
            <a:r>
              <a:rPr lang="en-IN" sz="2100" dirty="0"/>
              <a:t> , who colonised the marshlands of the lower Euphrates , which together with the Tigris , flows into the Persian gulf . However their culture endured . Akkadians , babylonians , Elamites , and other adapted to Sumerian religion legal , literary and art form .</a:t>
            </a:r>
            <a:endParaRPr lang="en-US" sz="2100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F57F4B7-03F3-714B-8F35-733CB23E3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203" y="4473241"/>
            <a:ext cx="5311982" cy="2155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920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4D3CF-1DD8-5943-B873-8E39A85A3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3432" y="73846"/>
            <a:ext cx="10212156" cy="1467808"/>
          </a:xfrm>
        </p:spPr>
        <p:txBody>
          <a:bodyPr/>
          <a:lstStyle/>
          <a:p>
            <a:r>
              <a:rPr lang="en-IN" b="1" u="sng" dirty="0">
                <a:solidFill>
                  <a:schemeClr val="accent1">
                    <a:lumMod val="75000"/>
                  </a:schemeClr>
                </a:solidFill>
              </a:rPr>
              <a:t>COMPARATIVE  STUDY  OF ARCHITECTURE </a:t>
            </a:r>
            <a:endParaRPr lang="en-US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F1FAAA-7DCC-E144-85C4-F422A358D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3431" y="1282727"/>
            <a:ext cx="4338674" cy="211559"/>
          </a:xfrm>
        </p:spPr>
        <p:txBody>
          <a:bodyPr/>
          <a:lstStyle/>
          <a:p>
            <a:r>
              <a:rPr lang="en-IN" b="1" u="sng" dirty="0"/>
              <a:t> HARAPPAN CIVILISATION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5D465-DA9E-6B4C-BE8A-8BD956679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62736" y="1633837"/>
            <a:ext cx="4342893" cy="3354060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In Mesopotamia , the houses was made by sun-dried bricks, because there was little wood and stone . </a:t>
            </a:r>
          </a:p>
          <a:p>
            <a:r>
              <a:rPr lang="en-IN" dirty="0"/>
              <a:t>Ziggurats were built by the ancient Sumerians , Babylonians  , Akkadians for local region .</a:t>
            </a:r>
          </a:p>
          <a:p>
            <a:r>
              <a:rPr lang="en-IN" dirty="0"/>
              <a:t>The roofs were flat , so that it was like a fourth flour .</a:t>
            </a:r>
          </a:p>
          <a:p>
            <a:r>
              <a:rPr lang="en-IN" dirty="0"/>
              <a:t>Buildings raised on huge platforms due to torrential rains and frequent flood .</a:t>
            </a:r>
          </a:p>
          <a:p>
            <a:r>
              <a:rPr lang="en-IN" dirty="0"/>
              <a:t>Bitumen , pitch , mortar of calcareous earth used as cementing material .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1C178D-6288-BB4C-8A1E-C5274B516E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 rot="10800000" flipV="1">
            <a:off x="7776323" y="116699"/>
            <a:ext cx="5029264" cy="1271807"/>
          </a:xfrm>
        </p:spPr>
        <p:txBody>
          <a:bodyPr/>
          <a:lstStyle/>
          <a:p>
            <a:r>
              <a:rPr lang="en-IN" b="1" u="sng" dirty="0"/>
              <a:t> MESOPOTAMIAN  CIVILISATION </a:t>
            </a:r>
            <a:endParaRPr lang="en-US" b="1" u="sn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B3101-4967-2448-B873-8162510478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278133" y="1751970"/>
            <a:ext cx="4338674" cy="3354060"/>
          </a:xfrm>
        </p:spPr>
        <p:txBody>
          <a:bodyPr>
            <a:normAutofit fontScale="85000" lnSpcReduction="20000"/>
          </a:bodyPr>
          <a:lstStyle/>
          <a:p>
            <a:r>
              <a:rPr lang="en-IN" sz="2000" dirty="0"/>
              <a:t>The Harappan city was divided into two or more part .</a:t>
            </a:r>
          </a:p>
          <a:p>
            <a:r>
              <a:rPr lang="en-IN" sz="2000" dirty="0"/>
              <a:t>The part to the west was smaller , however higher part known to be as a citadel . </a:t>
            </a:r>
          </a:p>
          <a:p>
            <a:r>
              <a:rPr lang="en-IN" sz="2000" dirty="0"/>
              <a:t>The part to the east was partially larger but lower and called as ‘the lower town’ .</a:t>
            </a:r>
          </a:p>
          <a:p>
            <a:r>
              <a:rPr lang="en-IN" sz="2000" dirty="0"/>
              <a:t>People built one or two story houses .</a:t>
            </a:r>
          </a:p>
          <a:p>
            <a:r>
              <a:rPr lang="en-IN" sz="2000" dirty="0"/>
              <a:t>The Harappan city had a well-planned drainage system .</a:t>
            </a:r>
          </a:p>
          <a:p>
            <a:endParaRPr lang="en-US" sz="2000" dirty="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96EEED40-571A-5645-8B95-B8D9949F7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954" y="4910504"/>
            <a:ext cx="2737348" cy="1947496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A9655990-4BA2-DF46-BFFF-656E92EF6A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 flipH="1" flipV="1">
            <a:off x="7936373" y="4618933"/>
            <a:ext cx="3240564" cy="2142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829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72F88-A593-B04B-BADB-4E82BCB5E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rot="10800000" flipV="1">
            <a:off x="2939373" y="1495215"/>
            <a:ext cx="3992732" cy="477488"/>
          </a:xfrm>
        </p:spPr>
        <p:txBody>
          <a:bodyPr/>
          <a:lstStyle/>
          <a:p>
            <a:r>
              <a:rPr lang="en-IN" b="1" u="sng" dirty="0"/>
              <a:t>HARAPPAN CIVILISATION </a:t>
            </a:r>
            <a:endParaRPr lang="en-US" b="1" u="sng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BA6F0E-AB81-2144-9675-6F886F5D8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506629" y="2199267"/>
            <a:ext cx="4342893" cy="3338855"/>
          </a:xfrm>
        </p:spPr>
        <p:txBody>
          <a:bodyPr>
            <a:normAutofit fontScale="77500" lnSpcReduction="20000"/>
          </a:bodyPr>
          <a:lstStyle/>
          <a:p>
            <a:r>
              <a:rPr lang="en-IN" sz="2100" dirty="0"/>
              <a:t>Agriculture was the main economic activity in ancient Mesopotamia.</a:t>
            </a:r>
          </a:p>
          <a:p>
            <a:r>
              <a:rPr lang="en-IN" sz="2100" dirty="0"/>
              <a:t>They focused above all on the cultivation of cereals and sheep farming . </a:t>
            </a:r>
          </a:p>
          <a:p>
            <a:r>
              <a:rPr lang="en-IN" sz="2100" dirty="0"/>
              <a:t>They also farmed legumes , as well as date palms in the south and grapes in the north . </a:t>
            </a:r>
          </a:p>
          <a:p>
            <a:r>
              <a:rPr lang="en-IN" sz="2100" dirty="0"/>
              <a:t>There are two types of Mesopotamian agriculture :- (1.) The agriculture of southern or lower Mesopotamia .      (2.) The agriculture of northern or upper Mesopotamia .</a:t>
            </a:r>
          </a:p>
          <a:p>
            <a:r>
              <a:rPr lang="en-IN" sz="2100" dirty="0"/>
              <a:t>This civilisation grew along two rivers 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9D905E-593C-B448-8466-920D997784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 rot="10800000" flipV="1">
            <a:off x="7506627" y="1319878"/>
            <a:ext cx="4685372" cy="652825"/>
          </a:xfrm>
        </p:spPr>
        <p:txBody>
          <a:bodyPr/>
          <a:lstStyle/>
          <a:p>
            <a:r>
              <a:rPr lang="en-IN" b="1" u="sng" dirty="0"/>
              <a:t>MESOPOTAMIAN CIVILISATION </a:t>
            </a:r>
            <a:endParaRPr lang="en-US" b="1" u="sn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68BFFD-68D0-B847-9E6D-A7BECCA40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593431" y="2008725"/>
            <a:ext cx="4338674" cy="3354061"/>
          </a:xfrm>
        </p:spPr>
        <p:txBody>
          <a:bodyPr>
            <a:normAutofit fontScale="77500" lnSpcReduction="20000"/>
          </a:bodyPr>
          <a:lstStyle/>
          <a:p>
            <a:r>
              <a:rPr lang="en-IN" sz="2100" dirty="0" err="1"/>
              <a:t>Harappans</a:t>
            </a:r>
            <a:r>
              <a:rPr lang="en-IN" sz="2100" dirty="0"/>
              <a:t> grew wheat , barley , pulses , rice and mustard .</a:t>
            </a:r>
          </a:p>
          <a:p>
            <a:r>
              <a:rPr lang="en-IN" sz="2100" dirty="0"/>
              <a:t>They also developed some tools known as plough used to dig for planting the seeds and turning the soil . </a:t>
            </a:r>
          </a:p>
          <a:p>
            <a:r>
              <a:rPr lang="en-IN" sz="2100" dirty="0"/>
              <a:t>A method of irrigation was used due to less rainfall .</a:t>
            </a:r>
          </a:p>
          <a:p>
            <a:r>
              <a:rPr lang="en-IN" sz="2100" dirty="0"/>
              <a:t>The Harappan reared cattle Sheep , goat and buffaloes.</a:t>
            </a:r>
          </a:p>
          <a:p>
            <a:r>
              <a:rPr lang="en-IN" sz="2100" dirty="0"/>
              <a:t>People of </a:t>
            </a:r>
            <a:r>
              <a:rPr lang="en-IN" sz="2100" dirty="0" err="1"/>
              <a:t>Mohenjo-daro</a:t>
            </a:r>
            <a:r>
              <a:rPr lang="en-IN" sz="2100" dirty="0"/>
              <a:t> , Harappa and </a:t>
            </a:r>
            <a:r>
              <a:rPr lang="en-IN" sz="2100" dirty="0" err="1"/>
              <a:t>Lothal</a:t>
            </a:r>
            <a:r>
              <a:rPr lang="en-IN" sz="2100" dirty="0"/>
              <a:t> also had a huge storehouse used for storing grains and were called granaries .</a:t>
            </a:r>
            <a:endParaRPr lang="en-US" sz="21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9631422-B09A-3E4D-BE46-81DE5E8F6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093" y="214325"/>
            <a:ext cx="8911687" cy="477489"/>
          </a:xfrm>
        </p:spPr>
        <p:txBody>
          <a:bodyPr>
            <a:normAutofit fontScale="90000"/>
          </a:bodyPr>
          <a:lstStyle/>
          <a:p>
            <a:r>
              <a:rPr lang="en-IN" b="1" u="sng" dirty="0"/>
              <a:t>COMPARATIVE  STUDY  OF  AGRICULTURE  AND  FARMING</a:t>
            </a:r>
            <a:endParaRPr lang="en-US" b="1" u="sng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FDFCDB9D-152B-154D-B61C-8A749C05F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6588" y="5269391"/>
            <a:ext cx="3240039" cy="158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411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37A54-00D5-A647-A3EB-7EBF7D2A3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-1"/>
            <a:ext cx="9599076" cy="1246335"/>
          </a:xfrm>
        </p:spPr>
        <p:txBody>
          <a:bodyPr/>
          <a:lstStyle/>
          <a:p>
            <a:r>
              <a:rPr lang="en-IN" b="1" i="1" u="sng" dirty="0">
                <a:solidFill>
                  <a:schemeClr val="accent6">
                    <a:lumMod val="50000"/>
                  </a:schemeClr>
                </a:solidFill>
              </a:rPr>
              <a:t>COMPARATIVE  STUDY  OF  TOOLS  AND             WEAPONS </a:t>
            </a:r>
            <a:endParaRPr lang="en-US" b="1" i="1" u="sng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348F8-FF5D-C948-A1AE-FB0287F593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rot="10800000" flipV="1">
            <a:off x="2939373" y="1396441"/>
            <a:ext cx="3992732" cy="576262"/>
          </a:xfrm>
        </p:spPr>
        <p:txBody>
          <a:bodyPr/>
          <a:lstStyle/>
          <a:p>
            <a:r>
              <a:rPr lang="en-IN" b="1" u="sng" dirty="0"/>
              <a:t>HARAPPAN  CIVILISATION </a:t>
            </a:r>
            <a:endParaRPr lang="en-US" b="1" u="sng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7B9B86-032E-6940-A1A3-0B8D1C6D4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93900" y="2545737"/>
            <a:ext cx="4342893" cy="3354060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Tools </a:t>
            </a:r>
            <a:r>
              <a:rPr lang="en-IN" sz="2200" dirty="0"/>
              <a:t>and weapons were simple in form </a:t>
            </a:r>
          </a:p>
          <a:p>
            <a:r>
              <a:rPr lang="en-IN" sz="2200" dirty="0"/>
              <a:t>They comprised flat-axes , arrowhead , knives , saws , and fish-hook .</a:t>
            </a:r>
          </a:p>
          <a:p>
            <a:r>
              <a:rPr lang="en-IN" sz="2200" dirty="0"/>
              <a:t>People also made copper and bronze vessels . </a:t>
            </a:r>
          </a:p>
          <a:p>
            <a:r>
              <a:rPr lang="en-IN" sz="2200" dirty="0"/>
              <a:t>They made small plates and continued to use knives of chert blades . 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AA9B3C-812D-3444-810A-80FE3A131F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06630" y="1396439"/>
            <a:ext cx="4685370" cy="675169"/>
          </a:xfrm>
        </p:spPr>
        <p:txBody>
          <a:bodyPr/>
          <a:lstStyle/>
          <a:p>
            <a:r>
              <a:rPr lang="en-IN" b="1" u="sng" dirty="0"/>
              <a:t>MESOPOTAMIAN CIVILISATION </a:t>
            </a:r>
            <a:endParaRPr lang="en-US" b="1" u="sn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A26FB1-5221-E342-BD53-2D4170619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79978" y="2545737"/>
            <a:ext cx="4338674" cy="3354060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The weapons in ancient Mesopotamians were highly used by soldiers.</a:t>
            </a:r>
          </a:p>
          <a:p>
            <a:r>
              <a:rPr lang="en-IN" dirty="0"/>
              <a:t>Soldiers used equipment for their wars .They use slings to kill when conscripted into the military.</a:t>
            </a:r>
          </a:p>
          <a:p>
            <a:r>
              <a:rPr lang="en-IN" dirty="0"/>
              <a:t>They use spears , axes , bows and arrows .</a:t>
            </a:r>
          </a:p>
          <a:p>
            <a:r>
              <a:rPr lang="en-IN" dirty="0"/>
              <a:t>To protect themselves , these foot soldiers would have body armour, round helmet , and small round shields .</a:t>
            </a:r>
            <a:endParaRPr lang="en-US" dirty="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BD67B2AD-F949-A04F-9235-CE76954E7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5346" y="5461560"/>
            <a:ext cx="2171447" cy="1273123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88E266C0-F966-5B4A-982A-A62AD1B0D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8100" y="5575956"/>
            <a:ext cx="1798241" cy="134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370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A71D1-B102-3F45-8770-4A441607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8234" y="-1"/>
            <a:ext cx="9276377" cy="828436"/>
          </a:xfrm>
        </p:spPr>
        <p:txBody>
          <a:bodyPr>
            <a:normAutofit/>
          </a:bodyPr>
          <a:lstStyle/>
          <a:p>
            <a:r>
              <a:rPr lang="en-IN" b="1" i="1" u="sng" dirty="0"/>
              <a:t>COMPARATIVE   STUDY OF RELIGION </a:t>
            </a:r>
            <a:endParaRPr lang="en-US" b="1" i="1" u="sn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FCAC7D-AD6E-F24D-A972-A2BB15056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 rot="10800000" flipV="1">
            <a:off x="2764292" y="828436"/>
            <a:ext cx="3992732" cy="576262"/>
          </a:xfrm>
        </p:spPr>
        <p:txBody>
          <a:bodyPr/>
          <a:lstStyle/>
          <a:p>
            <a:r>
              <a:rPr lang="en-IN" b="1" u="sng" dirty="0"/>
              <a:t>HARAPPAN CIVILISATION </a:t>
            </a:r>
            <a:endParaRPr lang="en-US" b="1" u="sng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42D2ED-0C99-F943-B0A4-3D6E83531E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92924" y="1751969"/>
            <a:ext cx="4342893" cy="3354060"/>
          </a:xfrm>
        </p:spPr>
        <p:txBody>
          <a:bodyPr>
            <a:normAutofit fontScale="85000" lnSpcReduction="10000"/>
          </a:bodyPr>
          <a:lstStyle/>
          <a:p>
            <a:r>
              <a:rPr lang="en-IN" dirty="0"/>
              <a:t>The Harappan civilisation religion is polytheistic and is made up of Hinduism , Buddhism , Jainism .</a:t>
            </a:r>
          </a:p>
          <a:p>
            <a:r>
              <a:rPr lang="en-IN" dirty="0"/>
              <a:t>There are many seals to support the evidence of the Harappan civilisation .</a:t>
            </a:r>
          </a:p>
          <a:p>
            <a:r>
              <a:rPr lang="en-IN" dirty="0"/>
              <a:t>Some seals show animals which resemble the two gods , Shiva and Rudra .</a:t>
            </a:r>
          </a:p>
          <a:p>
            <a:r>
              <a:rPr lang="en-IN" dirty="0"/>
              <a:t>The Harappan people worshipped a father God who may have been the forefather of the race .</a:t>
            </a:r>
          </a:p>
          <a:p>
            <a:r>
              <a:rPr lang="en-IN" dirty="0"/>
              <a:t>They may believed in magic rituals , charms and amulets and also demons and spirits 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B6434D-ED32-874A-8CBD-2561580CDF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05610" y="828435"/>
            <a:ext cx="4686390" cy="675316"/>
          </a:xfrm>
        </p:spPr>
        <p:txBody>
          <a:bodyPr/>
          <a:lstStyle/>
          <a:p>
            <a:r>
              <a:rPr lang="en-IN" b="1" u="sng" dirty="0"/>
              <a:t>MESOPOTAMIAN CIVILISATION </a:t>
            </a:r>
            <a:endParaRPr lang="en-US" b="1" u="sn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C673AF-969F-FA4A-8B6B-840C33D0EE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505610" y="1751970"/>
            <a:ext cx="4338674" cy="3354060"/>
          </a:xfrm>
        </p:spPr>
        <p:txBody>
          <a:bodyPr>
            <a:normAutofit fontScale="85000" lnSpcReduction="10000"/>
          </a:bodyPr>
          <a:lstStyle/>
          <a:p>
            <a:r>
              <a:rPr lang="en-IN" dirty="0"/>
              <a:t>Mesopotamian religion refers to the religious beliefs and practices .</a:t>
            </a:r>
          </a:p>
          <a:p>
            <a:r>
              <a:rPr lang="en-IN" dirty="0"/>
              <a:t>Akkad , Assyria , Babylonia between circa 3500BC and 400AD , after which they largely gave way to Syriac Christianity .</a:t>
            </a:r>
          </a:p>
          <a:p>
            <a:r>
              <a:rPr lang="en-IN" dirty="0"/>
              <a:t>In early Mesopotamian , priests were the initial rulers as all authority came from the God . </a:t>
            </a:r>
          </a:p>
          <a:p>
            <a:r>
              <a:rPr lang="en-IN" dirty="0"/>
              <a:t>Mesopotamia’s pantheon of gods and their deeds make up the region rich .</a:t>
            </a:r>
          </a:p>
          <a:p>
            <a:r>
              <a:rPr lang="en-IN" dirty="0"/>
              <a:t>Mesopotamian religion finally declined after the spread of Iranians religion</a:t>
            </a:r>
            <a:endParaRPr lang="en-US" dirty="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3B7CBEBE-4A81-B149-806B-34A6CBE5F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0242" y="5138597"/>
            <a:ext cx="2035758" cy="1716434"/>
          </a:xfrm>
          <a:prstGeom prst="rect">
            <a:avLst/>
          </a:prstGeo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38C58004-90C9-6C42-A142-D65994F6B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0518" y="5228484"/>
            <a:ext cx="2268858" cy="153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45863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Wisp</vt:lpstr>
      <vt:lpstr>NAME – ANANYA GUPTA CLASS – 9TH(B) ROLL NO. – 3 SUBJECT – S.ST SCHOOL - DELHI PUBLIC             SCHOOL KATRA</vt:lpstr>
      <vt:lpstr>COMPARATIVE  STUDY  OF  HARAPPAN AND  MESOPOTAMIAN  CIVILISATION </vt:lpstr>
      <vt:lpstr>CIVILISATION</vt:lpstr>
      <vt:lpstr>    INTRODUCTION  OF     HARAPPAN  CIVILISATION </vt:lpstr>
      <vt:lpstr>             INTRODUCTION  OF MESOPOTAMIAN  CIVILISATION </vt:lpstr>
      <vt:lpstr>COMPARATIVE  STUDY  OF ARCHITECTURE </vt:lpstr>
      <vt:lpstr>COMPARATIVE  STUDY  OF  AGRICULTURE  AND  FARMING</vt:lpstr>
      <vt:lpstr>COMPARATIVE  STUDY  OF  TOOLS  AND             WEAPONS </vt:lpstr>
      <vt:lpstr>COMPARATIVE   STUDY OF RELIGION </vt:lpstr>
      <vt:lpstr>THE  DECLINE  OF  THE CIVILISATION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– ANANYA GUPTA CLASS – 9TH(B) ROLL NO. – 3 SUBJECT – S.ST SCHOOL - DELHI PUBLIC             SCHOOL KATRA</dc:title>
  <dc:creator>Ananya Gupta</dc:creator>
  <cp:lastModifiedBy>Ananya Gupta</cp:lastModifiedBy>
  <cp:revision>5</cp:revision>
  <dcterms:created xsi:type="dcterms:W3CDTF">2021-07-17T08:52:57Z</dcterms:created>
  <dcterms:modified xsi:type="dcterms:W3CDTF">2021-07-18T13:04:34Z</dcterms:modified>
</cp:coreProperties>
</file>

<file path=docProps/thumbnail.jpeg>
</file>